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7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6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yantanto.wordpress.com/2011/06/28/pencarian-dengan-metode-vektor-space-model-vsm/" TargetMode="External"/><Relationship Id="rId3" Type="http://schemas.openxmlformats.org/officeDocument/2006/relationships/hyperlink" Target="http://slideplayer.com/slide/8076526/" TargetMode="External"/><Relationship Id="rId4" Type="http://schemas.openxmlformats.org/officeDocument/2006/relationships/hyperlink" Target="http://www.slideserve.com/regis/k-nearest-neighbor-and-rocchio-algorithm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Contoh VSM 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https://liyantanto.wordpress.com/2011/06/28/pencarian-dengan-metode-vektor-space-model-vsm/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Slide Log Regression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http://slideplayer.com/slide/8076526/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Rocchio’s Nearest Neighbor 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http://www.slideserve.com/regis/k-nearest-neighbor-and-rocchio-algorithm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Relationship Id="rId5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09.png"/><Relationship Id="rId5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0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582925"/>
            <a:ext cx="8520600" cy="2996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A Semantic Approach to Contextual Advertising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600"/>
              <a:t>A</a:t>
            </a:r>
            <a:r>
              <a:rPr b="1" lang="en" sz="1600"/>
              <a:t>ndrei Broder</a:t>
            </a:r>
            <a:r>
              <a:rPr b="1" lang="en" sz="1600"/>
              <a:t>, Marcus Fontoura, Vanja Josifovski, and Lance Riedel.</a:t>
            </a:r>
            <a:r>
              <a:rPr b="1" lang="en" sz="16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br>
              <a:rPr lang="en" sz="16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500"/>
              <a:t>In Proceedings of the 30th annual international ACM SIGIR conference on Research and development in information retrieval, pp. 559-566. ACM, 2007.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Just-in-Time Contextual Advertising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600"/>
              <a:t>Aris Anagnostopoulos, Andrei Z. Broder, Evgeniy Gabrilovich, Vanja Josifovski, and Lance Riedel. </a:t>
            </a:r>
            <a:br>
              <a:rPr lang="en" sz="16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500"/>
              <a:t>In Proceedings of the sixteenth ACM conference on Conference on Information and Knowledge Management, pp. 331-340. ACM, 2007.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264550" y="3717600"/>
            <a:ext cx="4614900" cy="124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Presented by </a:t>
            </a:r>
            <a:r>
              <a:rPr b="1"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Erika Siregar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CS 834 - Introduction to Information Retrieval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Fall 2016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Old Dominion University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December 1,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4915800" cy="362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spcBef>
                <a:spcPts val="0"/>
              </a:spcBef>
              <a:buSzPct val="100000"/>
              <a:buFont typeface="Merriweather"/>
            </a:pP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SVM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log-regression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classifier are very </a:t>
            </a:r>
            <a:r>
              <a:rPr b="1"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slow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to classify an item into 1 of 6,000 possible classes. 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Merriweather"/>
            </a:pPr>
            <a:r>
              <a:rPr b="1" lang="en" sz="130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Rocchio’s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classifier gave the </a:t>
            </a:r>
            <a:r>
              <a:rPr b="1" lang="en" sz="130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best performance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.</a:t>
            </a:r>
          </a:p>
          <a:p>
            <a:pPr indent="-311150" lvl="1" marL="914400" rtl="0">
              <a:spcBef>
                <a:spcPts val="0"/>
              </a:spcBef>
              <a:buSzPct val="100000"/>
              <a:buFont typeface="Merriweather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The </a:t>
            </a:r>
            <a:r>
              <a:rPr b="1" lang="en" sz="1300" u="sng">
                <a:latin typeface="Merriweather"/>
                <a:ea typeface="Merriweather"/>
                <a:cs typeface="Merriweather"/>
                <a:sym typeface="Merriweather"/>
              </a:rPr>
              <a:t>centroids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are calculated by </a:t>
            </a:r>
            <a:r>
              <a:rPr b="1" lang="en" sz="1300" u="sng">
                <a:latin typeface="Merriweather"/>
                <a:ea typeface="Merriweather"/>
                <a:cs typeface="Merriweather"/>
                <a:sym typeface="Merriweather"/>
              </a:rPr>
              <a:t>adding up the tf-idf of all queries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in each node. </a:t>
            </a:r>
          </a:p>
          <a:p>
            <a:pPr indent="-311150" lvl="1" marL="914400" rtl="0">
              <a:spcBef>
                <a:spcPts val="0"/>
              </a:spcBef>
              <a:buSzPct val="100000"/>
              <a:buFont typeface="Merriweather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These centroids are called “meta-documents”</a:t>
            </a:r>
            <a:br>
              <a:rPr lang="en" sz="1300"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" sz="1300"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" sz="1300">
                <a:latin typeface="Merriweather"/>
                <a:ea typeface="Merriweather"/>
                <a:cs typeface="Merriweather"/>
                <a:sym typeface="Merriweather"/>
              </a:rPr>
            </a:br>
          </a:p>
          <a:p>
            <a:pPr indent="-311150" lvl="1" marL="914400">
              <a:spcBef>
                <a:spcPts val="0"/>
              </a:spcBef>
              <a:buSzPct val="100000"/>
              <a:buFont typeface="Merriweather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Classification is based on the </a:t>
            </a:r>
            <a:r>
              <a:rPr b="1" lang="en" sz="1300">
                <a:latin typeface="Merriweather"/>
                <a:ea typeface="Merriweather"/>
                <a:cs typeface="Merriweather"/>
                <a:sym typeface="Merriweather"/>
              </a:rPr>
              <a:t>cosine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of the angle between document d and the centroid. </a:t>
            </a:r>
            <a:br>
              <a:rPr lang="en" sz="1300"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" sz="1300">
                <a:latin typeface="Merriweather"/>
                <a:ea typeface="Merriweather"/>
                <a:cs typeface="Merriweather"/>
                <a:sym typeface="Merriweather"/>
              </a:rPr>
            </a:b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60285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Choosing Classification Method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Classification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000" y="1255175"/>
            <a:ext cx="3420450" cy="20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293" y="2871850"/>
            <a:ext cx="1451900" cy="5216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293" y="4047175"/>
            <a:ext cx="1854406" cy="52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309250" y="25927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Semantic - Syntactic Matching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4913450" y="1344275"/>
            <a:ext cx="3678000" cy="124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→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Process the content of the page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→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Extract features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→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Search the ad space to 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find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    best matching ads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50" y="1116100"/>
            <a:ext cx="4434972" cy="354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4913325" y="2959300"/>
            <a:ext cx="138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 section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913325" y="3675900"/>
            <a:ext cx="124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Page word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4913325" y="4195800"/>
            <a:ext cx="10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Merriweather"/>
                <a:ea typeface="Merriweather"/>
                <a:cs typeface="Merriweather"/>
                <a:sym typeface="Merriweather"/>
              </a:rPr>
              <a:t>Ads</a:t>
            </a:r>
          </a:p>
        </p:txBody>
      </p:sp>
      <p:cxnSp>
        <p:nvCxnSpPr>
          <p:cNvPr id="186" name="Shape 186"/>
          <p:cNvCxnSpPr>
            <a:endCxn id="183" idx="1"/>
          </p:cNvCxnSpPr>
          <p:nvPr/>
        </p:nvCxnSpPr>
        <p:spPr>
          <a:xfrm flipH="1" rot="10800000">
            <a:off x="3192225" y="3156100"/>
            <a:ext cx="1721100" cy="34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7" name="Shape 187"/>
          <p:cNvCxnSpPr>
            <a:endCxn id="183" idx="1"/>
          </p:cNvCxnSpPr>
          <p:nvPr/>
        </p:nvCxnSpPr>
        <p:spPr>
          <a:xfrm flipH="1" rot="10800000">
            <a:off x="3179925" y="3156100"/>
            <a:ext cx="1733400" cy="143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8" name="Shape 188"/>
          <p:cNvCxnSpPr>
            <a:stCxn id="184" idx="1"/>
          </p:cNvCxnSpPr>
          <p:nvPr/>
        </p:nvCxnSpPr>
        <p:spPr>
          <a:xfrm rot="10800000">
            <a:off x="2915025" y="3493200"/>
            <a:ext cx="1998300" cy="379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9" name="Shape 189"/>
          <p:cNvCxnSpPr>
            <a:stCxn id="184" idx="1"/>
          </p:cNvCxnSpPr>
          <p:nvPr/>
        </p:nvCxnSpPr>
        <p:spPr>
          <a:xfrm rot="10800000">
            <a:off x="2915025" y="3661800"/>
            <a:ext cx="1998300" cy="210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0" name="Shape 190"/>
          <p:cNvCxnSpPr>
            <a:stCxn id="184" idx="1"/>
          </p:cNvCxnSpPr>
          <p:nvPr/>
        </p:nvCxnSpPr>
        <p:spPr>
          <a:xfrm rot="10800000">
            <a:off x="2939025" y="3866700"/>
            <a:ext cx="1974300" cy="6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1" name="Shape 191"/>
          <p:cNvCxnSpPr>
            <a:stCxn id="184" idx="1"/>
          </p:cNvCxnSpPr>
          <p:nvPr/>
        </p:nvCxnSpPr>
        <p:spPr>
          <a:xfrm flipH="1">
            <a:off x="3023325" y="3872700"/>
            <a:ext cx="1890000" cy="752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" name="Shape 192"/>
          <p:cNvCxnSpPr>
            <a:stCxn id="185" idx="1"/>
          </p:cNvCxnSpPr>
          <p:nvPr/>
        </p:nvCxnSpPr>
        <p:spPr>
          <a:xfrm rot="10800000">
            <a:off x="3216225" y="4252200"/>
            <a:ext cx="1697100" cy="140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930075"/>
            <a:ext cx="8520600" cy="363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400"/>
              <a:t>Match every page in the set </a:t>
            </a:r>
            <a:r>
              <a:rPr b="1" lang="en" sz="1400">
                <a:highlight>
                  <a:srgbClr val="FFFF00"/>
                </a:highlight>
              </a:rPr>
              <a:t>P = {p</a:t>
            </a:r>
            <a:r>
              <a:rPr b="1" baseline="-25000" lang="en" sz="1400">
                <a:highlight>
                  <a:srgbClr val="FFFF00"/>
                </a:highlight>
              </a:rPr>
              <a:t>1</a:t>
            </a:r>
            <a:r>
              <a:rPr b="1" lang="en" sz="1400">
                <a:highlight>
                  <a:srgbClr val="FFFF00"/>
                </a:highlight>
              </a:rPr>
              <a:t>, . . . p</a:t>
            </a:r>
            <a:r>
              <a:rPr b="1" baseline="-25000" lang="en" sz="1400">
                <a:highlight>
                  <a:srgbClr val="FFFF00"/>
                </a:highlight>
              </a:rPr>
              <a:t>n</a:t>
            </a:r>
            <a:r>
              <a:rPr b="1" lang="en" sz="1400">
                <a:highlight>
                  <a:srgbClr val="FFFF00"/>
                </a:highlight>
              </a:rPr>
              <a:t>}</a:t>
            </a:r>
            <a:r>
              <a:rPr lang="en" sz="1400"/>
              <a:t>  to every ads in the set</a:t>
            </a:r>
            <a:br>
              <a:rPr lang="en" sz="1400"/>
            </a:br>
            <a:r>
              <a:rPr b="1" lang="en" sz="1400">
                <a:highlight>
                  <a:srgbClr val="FFFF00"/>
                </a:highlight>
              </a:rPr>
              <a:t>A = {a</a:t>
            </a:r>
            <a:r>
              <a:rPr b="1" baseline="-25000" lang="en" sz="1400">
                <a:highlight>
                  <a:srgbClr val="FFFF00"/>
                </a:highlight>
              </a:rPr>
              <a:t>1</a:t>
            </a:r>
            <a:r>
              <a:rPr b="1" lang="en" sz="1400">
                <a:highlight>
                  <a:srgbClr val="FFFF00"/>
                </a:highlight>
              </a:rPr>
              <a:t> . . . a</a:t>
            </a:r>
            <a:r>
              <a:rPr b="1" baseline="-25000" lang="en" sz="1400">
                <a:highlight>
                  <a:srgbClr val="FFFF00"/>
                </a:highlight>
              </a:rPr>
              <a:t>m</a:t>
            </a:r>
            <a:r>
              <a:rPr b="1" lang="en" sz="1400">
                <a:highlight>
                  <a:srgbClr val="FFFF00"/>
                </a:highlight>
              </a:rPr>
              <a:t>}</a:t>
            </a:r>
            <a:br>
              <a:rPr b="1" lang="en" sz="1400">
                <a:highlight>
                  <a:srgbClr val="FFFF00"/>
                </a:highlight>
              </a:rPr>
            </a:b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400"/>
              <a:t>A page/ad = a set of sections = a set of terms</a:t>
            </a:r>
            <a:br>
              <a:rPr lang="en" sz="1400"/>
            </a:br>
            <a:r>
              <a:rPr lang="en" sz="1400"/>
              <a:t>So that:  </a:t>
            </a:r>
            <a:r>
              <a:rPr b="1" lang="en" sz="1400">
                <a:highlight>
                  <a:srgbClr val="FFFF00"/>
                </a:highlight>
              </a:rPr>
              <a:t>p</a:t>
            </a:r>
            <a:r>
              <a:rPr b="1" baseline="-25000" lang="en" sz="1400">
                <a:highlight>
                  <a:srgbClr val="FFFF00"/>
                </a:highlight>
              </a:rPr>
              <a:t>i</a:t>
            </a:r>
            <a:r>
              <a:rPr b="1" lang="en" sz="1400">
                <a:highlight>
                  <a:srgbClr val="FFFF00"/>
                </a:highlight>
              </a:rPr>
              <a:t> = (pw</a:t>
            </a:r>
            <a:r>
              <a:rPr b="1" baseline="-25000" lang="en" sz="1400">
                <a:highlight>
                  <a:srgbClr val="FFFF00"/>
                </a:highlight>
              </a:rPr>
              <a:t>1</a:t>
            </a:r>
            <a:r>
              <a:rPr b="1" baseline="30000" lang="en" sz="1400">
                <a:highlight>
                  <a:srgbClr val="FFFF00"/>
                </a:highlight>
              </a:rPr>
              <a:t>s1</a:t>
            </a:r>
            <a:r>
              <a:rPr b="1" lang="en" sz="1400">
                <a:highlight>
                  <a:srgbClr val="FFFF00"/>
                </a:highlight>
              </a:rPr>
              <a:t>, pw</a:t>
            </a:r>
            <a:r>
              <a:rPr b="1" baseline="-25000" lang="en" sz="1400">
                <a:highlight>
                  <a:srgbClr val="FFFF00"/>
                </a:highlight>
              </a:rPr>
              <a:t>2</a:t>
            </a:r>
            <a:r>
              <a:rPr b="1" baseline="30000" lang="en" sz="1400">
                <a:highlight>
                  <a:srgbClr val="FFFF00"/>
                </a:highlight>
              </a:rPr>
              <a:t>s2</a:t>
            </a:r>
            <a:r>
              <a:rPr b="1" lang="en" sz="1400">
                <a:highlight>
                  <a:srgbClr val="FFFF00"/>
                </a:highlight>
              </a:rPr>
              <a:t>, …, pw</a:t>
            </a:r>
            <a:r>
              <a:rPr b="1" baseline="-25000" lang="en" sz="1400">
                <a:highlight>
                  <a:srgbClr val="FFFF00"/>
                </a:highlight>
              </a:rPr>
              <a:t>n</a:t>
            </a:r>
            <a:r>
              <a:rPr b="1" baseline="30000" lang="en" sz="1400">
                <a:highlight>
                  <a:srgbClr val="FFFF00"/>
                </a:highlight>
              </a:rPr>
              <a:t>si</a:t>
            </a:r>
            <a:r>
              <a:rPr b="1" lang="en" sz="1400">
                <a:highlight>
                  <a:srgbClr val="FFFF00"/>
                </a:highlight>
              </a:rPr>
              <a:t>)</a:t>
            </a:r>
            <a:r>
              <a:rPr lang="en" sz="1400"/>
              <a:t>  and </a:t>
            </a:r>
            <a:r>
              <a:rPr b="1" lang="en" sz="1400">
                <a:highlight>
                  <a:srgbClr val="FFFF00"/>
                </a:highlight>
              </a:rPr>
              <a:t>a</a:t>
            </a:r>
            <a:r>
              <a:rPr b="1" baseline="-25000" lang="en" sz="1400">
                <a:highlight>
                  <a:srgbClr val="FFFF00"/>
                </a:highlight>
              </a:rPr>
              <a:t>i</a:t>
            </a:r>
            <a:r>
              <a:rPr b="1" lang="en" sz="1400">
                <a:highlight>
                  <a:srgbClr val="FFFF00"/>
                </a:highlight>
              </a:rPr>
              <a:t> = (aw</a:t>
            </a:r>
            <a:r>
              <a:rPr b="1" baseline="-25000" lang="en" sz="1400">
                <a:highlight>
                  <a:srgbClr val="FFFF00"/>
                </a:highlight>
              </a:rPr>
              <a:t>1</a:t>
            </a:r>
            <a:r>
              <a:rPr b="1" baseline="30000" lang="en" sz="1400">
                <a:highlight>
                  <a:srgbClr val="FFFF00"/>
                </a:highlight>
              </a:rPr>
              <a:t>s1</a:t>
            </a:r>
            <a:r>
              <a:rPr b="1" lang="en" sz="1400">
                <a:highlight>
                  <a:srgbClr val="FFFF00"/>
                </a:highlight>
              </a:rPr>
              <a:t>, aw</a:t>
            </a:r>
            <a:r>
              <a:rPr b="1" baseline="-25000" lang="en" sz="1400">
                <a:highlight>
                  <a:srgbClr val="FFFF00"/>
                </a:highlight>
              </a:rPr>
              <a:t>2</a:t>
            </a:r>
            <a:r>
              <a:rPr b="1" baseline="30000" lang="en" sz="1400">
                <a:highlight>
                  <a:srgbClr val="FFFF00"/>
                </a:highlight>
              </a:rPr>
              <a:t>s2</a:t>
            </a:r>
            <a:r>
              <a:rPr b="1" lang="en" sz="1400">
                <a:highlight>
                  <a:srgbClr val="FFFF00"/>
                </a:highlight>
              </a:rPr>
              <a:t>, …, aw</a:t>
            </a:r>
            <a:r>
              <a:rPr b="1" baseline="-25000" lang="en" sz="1400">
                <a:highlight>
                  <a:srgbClr val="FFFF00"/>
                </a:highlight>
              </a:rPr>
              <a:t>n</a:t>
            </a:r>
            <a:r>
              <a:rPr b="1" baseline="30000" lang="en" sz="1400">
                <a:highlight>
                  <a:srgbClr val="FFFF00"/>
                </a:highlight>
              </a:rPr>
              <a:t>si</a:t>
            </a:r>
            <a:r>
              <a:rPr b="1" lang="en" sz="1400">
                <a:highlight>
                  <a:srgbClr val="FFFF00"/>
                </a:highlight>
              </a:rPr>
              <a:t>)</a:t>
            </a:r>
            <a:br>
              <a:rPr b="1" lang="en" sz="1400">
                <a:highlight>
                  <a:srgbClr val="FFFF00"/>
                </a:highlight>
              </a:rPr>
            </a:b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Calculate TF-IDF for each term in page and ad. </a:t>
            </a:r>
            <a:br>
              <a:rPr lang="en" sz="1400"/>
            </a:b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Combine the impact of term’s section and its TF-IDF:</a:t>
            </a:r>
            <a:br>
              <a:rPr lang="en" sz="1400"/>
            </a:br>
            <a:br>
              <a:rPr lang="en" sz="1400"/>
            </a:br>
          </a:p>
          <a:p>
            <a:pPr indent="-317500" lvl="0" marL="4572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400"/>
              <a:t>From the classification steps, we obtained 2 sets:</a:t>
            </a:r>
            <a:br>
              <a:rPr lang="en" sz="1400"/>
            </a:br>
            <a:br>
              <a:rPr lang="en" sz="1400"/>
            </a:b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311700" y="452000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How does it work?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00" y="2896425"/>
            <a:ext cx="3851975" cy="3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273" y="3540925"/>
            <a:ext cx="2157400" cy="7538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2" name="Shape 202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Semantic - Syntactic Matching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5386400" y="1785950"/>
            <a:ext cx="1950300" cy="778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958400"/>
            <a:ext cx="8520600" cy="3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 startAt="6"/>
            </a:pPr>
            <a:r>
              <a:rPr lang="en" sz="1400">
                <a:solidFill>
                  <a:srgbClr val="000000"/>
                </a:solidFill>
              </a:rPr>
              <a:t>Calculate the relevance score between page p</a:t>
            </a:r>
            <a:r>
              <a:rPr baseline="-25000" lang="en" sz="1400">
                <a:solidFill>
                  <a:srgbClr val="000000"/>
                </a:solidFill>
              </a:rPr>
              <a:t>i </a:t>
            </a:r>
            <a:r>
              <a:rPr lang="en" sz="1400">
                <a:solidFill>
                  <a:srgbClr val="000000"/>
                </a:solidFill>
              </a:rPr>
              <a:t>and ad a</a:t>
            </a:r>
            <a:r>
              <a:rPr baseline="-25000" lang="en" sz="1400">
                <a:solidFill>
                  <a:srgbClr val="000000"/>
                </a:solidFill>
              </a:rPr>
              <a:t>j</a:t>
            </a:r>
            <a:r>
              <a:rPr lang="en" sz="1400">
                <a:solidFill>
                  <a:srgbClr val="000000"/>
                </a:solidFill>
              </a:rPr>
              <a:t> 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→ combining the </a:t>
            </a:r>
            <a:r>
              <a:rPr b="1" lang="en" sz="1400" u="sng">
                <a:solidFill>
                  <a:srgbClr val="000000"/>
                </a:solidFill>
                <a:highlight>
                  <a:srgbClr val="FFFF00"/>
                </a:highlight>
              </a:rPr>
              <a:t>syntactic (keyword score)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b="1" lang="en" sz="1400" u="sng">
                <a:solidFill>
                  <a:srgbClr val="000000"/>
                </a:solidFill>
                <a:highlight>
                  <a:srgbClr val="FFFF00"/>
                </a:highlight>
              </a:rPr>
              <a:t>semantic (taxonomy score)</a:t>
            </a:r>
            <a:r>
              <a:rPr lang="en" sz="1400">
                <a:solidFill>
                  <a:srgbClr val="000000"/>
                </a:solidFill>
              </a:rPr>
              <a:t> aspects. 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→ The formula:</a:t>
            </a: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	</a:t>
            </a: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AutoNum type="arabicPeriod" startAt="6"/>
            </a:pPr>
            <a:r>
              <a:rPr b="1" lang="en" sz="1400" u="sng">
                <a:solidFill>
                  <a:srgbClr val="000000"/>
                </a:solidFill>
              </a:rPr>
              <a:t>Keyword score</a:t>
            </a:r>
            <a:r>
              <a:rPr lang="en" sz="1400">
                <a:solidFill>
                  <a:srgbClr val="000000"/>
                </a:solidFill>
              </a:rPr>
              <a:t> = </a:t>
            </a:r>
            <a:r>
              <a:rPr b="1" lang="en" sz="1400" u="sng">
                <a:solidFill>
                  <a:srgbClr val="000000"/>
                </a:solidFill>
              </a:rPr>
              <a:t>cosine</a:t>
            </a:r>
            <a:r>
              <a:rPr lang="en" sz="1400">
                <a:solidFill>
                  <a:srgbClr val="000000"/>
                </a:solidFill>
              </a:rPr>
              <a:t> of the angle between the page and ad vectors. </a:t>
            </a:r>
            <a:br>
              <a:rPr lang="en" sz="1400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900" y="1851375"/>
            <a:ext cx="4009600" cy="70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648" y="3190898"/>
            <a:ext cx="2502699" cy="16269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2" name="Shape 212"/>
          <p:cNvSpPr txBox="1"/>
          <p:nvPr/>
        </p:nvSpPr>
        <p:spPr>
          <a:xfrm>
            <a:off x="800100" y="3250400"/>
            <a:ext cx="3189600" cy="56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Pages and ads are represented as vectors in n-dimensional space</a:t>
            </a:r>
          </a:p>
        </p:txBody>
      </p:sp>
      <p:sp>
        <p:nvSpPr>
          <p:cNvPr id="213" name="Shape 213"/>
          <p:cNvSpPr txBox="1"/>
          <p:nvPr>
            <p:ph type="title"/>
          </p:nvPr>
        </p:nvSpPr>
        <p:spPr>
          <a:xfrm>
            <a:off x="311700" y="452000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How does it work?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Semantic - Syntactic Matching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5386400" y="1814425"/>
            <a:ext cx="22002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𝝰 =     </a:t>
            </a:r>
            <a:r>
              <a:rPr lang="en" u="sng"/>
              <a:t>Tax Score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Keyword Score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958400"/>
            <a:ext cx="8520600" cy="3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 startAt="8"/>
            </a:pPr>
            <a:r>
              <a:rPr lang="en" sz="1400">
                <a:solidFill>
                  <a:srgbClr val="000000"/>
                </a:solidFill>
              </a:rPr>
              <a:t>Tax score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→ indicate the topical match between pages and ads. 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→ topics are organized into hierarchy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→ benefit: allow </a:t>
            </a:r>
            <a:r>
              <a:rPr b="1" lang="en" sz="1400" u="sng">
                <a:solidFill>
                  <a:srgbClr val="000000"/>
                </a:solidFill>
              </a:rPr>
              <a:t>gradual generation</a:t>
            </a:r>
            <a:r>
              <a:rPr lang="en" sz="1400">
                <a:solidFill>
                  <a:srgbClr val="000000"/>
                </a:solidFill>
              </a:rPr>
              <a:t> of the ad search space in case there are no matched ads.  </a:t>
            </a:r>
            <a:br>
              <a:rPr lang="en" sz="1400">
                <a:solidFill>
                  <a:srgbClr val="000000"/>
                </a:solidFill>
              </a:rPr>
            </a:br>
            <a:r>
              <a:rPr lang="en" sz="1400">
                <a:solidFill>
                  <a:srgbClr val="000000"/>
                </a:solidFill>
              </a:rPr>
              <a:t>→ example: </a:t>
            </a:r>
            <a:br>
              <a:rPr lang="en" sz="1400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</a:p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44" y="2328850"/>
            <a:ext cx="2714249" cy="245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3" name="Shape 223"/>
          <p:cNvSpPr txBox="1"/>
          <p:nvPr>
            <p:ph type="title"/>
          </p:nvPr>
        </p:nvSpPr>
        <p:spPr>
          <a:xfrm>
            <a:off x="311700" y="452000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How does it work?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Semantic - Syntactic Matching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051437"/>
            <a:ext cx="8520600" cy="351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spcBef>
                <a:spcPts val="0"/>
              </a:spcBef>
              <a:buClr>
                <a:srgbClr val="000000"/>
              </a:buClr>
              <a:buSzPct val="100000"/>
              <a:buAutoNum type="arabicPeriod" startAt="9"/>
            </a:pPr>
            <a:r>
              <a:rPr lang="en" sz="1400">
                <a:solidFill>
                  <a:srgbClr val="000000"/>
                </a:solidFill>
              </a:rPr>
              <a:t>The formula for taxonomy score:</a:t>
            </a: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  <a:br>
              <a:rPr lang="en" sz="1400">
                <a:solidFill>
                  <a:srgbClr val="000000"/>
                </a:solidFill>
              </a:rPr>
            </a:b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311700" y="452000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How does it work?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Semantic - Syntactic Matching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75" y="1440650"/>
            <a:ext cx="4195725" cy="8209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34" name="Shape 234"/>
          <p:cNvSpPr txBox="1"/>
          <p:nvPr/>
        </p:nvSpPr>
        <p:spPr>
          <a:xfrm>
            <a:off x="871550" y="2578900"/>
            <a:ext cx="31647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Tax Score (p</a:t>
            </a:r>
            <a:r>
              <a:rPr baseline="-25000" lang="en"/>
              <a:t>i</a:t>
            </a:r>
            <a:r>
              <a:rPr lang="en"/>
              <a:t>, a</a:t>
            </a:r>
            <a:r>
              <a:rPr baseline="-25000" lang="en"/>
              <a:t>j</a:t>
            </a:r>
            <a:r>
              <a:rPr lang="en"/>
              <a:t>) = 𝝨𝝨 x * y * z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883475" y="3036100"/>
            <a:ext cx="36780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→ y &amp; z = the weight of the taxonomy class for p and a. It is defined by the classifier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→ x = inverse distance </a:t>
            </a:r>
            <a:r>
              <a:rPr b="1" lang="en" u="sng">
                <a:solidFill>
                  <a:schemeClr val="dk1"/>
                </a:solidFill>
              </a:rPr>
              <a:t>(idist)</a:t>
            </a:r>
            <a:r>
              <a:rPr lang="en">
                <a:solidFill>
                  <a:schemeClr val="dk1"/>
                </a:solidFill>
              </a:rPr>
              <a:t> between the LCA of </a:t>
            </a:r>
            <a:r>
              <a:rPr b="1" lang="en">
                <a:solidFill>
                  <a:srgbClr val="FF0000"/>
                </a:solidFill>
              </a:rPr>
              <a:t>page &amp; ad</a:t>
            </a:r>
            <a:r>
              <a:rPr lang="en">
                <a:solidFill>
                  <a:schemeClr val="dk1"/>
                </a:solidFill>
              </a:rPr>
              <a:t> class and the </a:t>
            </a:r>
            <a:r>
              <a:rPr b="1" lang="en">
                <a:solidFill>
                  <a:srgbClr val="FF0000"/>
                </a:solidFill>
              </a:rPr>
              <a:t>ad class</a:t>
            </a:r>
            <a:br>
              <a:rPr b="1" lang="en">
                <a:solidFill>
                  <a:srgbClr val="FF0000"/>
                </a:solidFill>
              </a:rPr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894" y="1193000"/>
            <a:ext cx="2714249" cy="245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37" name="Shape 237"/>
          <p:cNvSpPr txBox="1"/>
          <p:nvPr/>
        </p:nvSpPr>
        <p:spPr>
          <a:xfrm>
            <a:off x="5150650" y="3764750"/>
            <a:ext cx="3250500" cy="11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→ </a:t>
            </a:r>
            <a:r>
              <a:rPr lang="en" sz="1200">
                <a:solidFill>
                  <a:schemeClr val="dk1"/>
                </a:solidFill>
              </a:rPr>
              <a:t>0 ≤ idist ≤ 1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→ idist = 1, means the page and ad come from the same class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→ idist = 0 means the LCA of page and ad is the root.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130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Experiment: Data and Methodology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33100" y="765975"/>
            <a:ext cx="4660200" cy="4106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Using a set of 105 pages (randomly sampled from 20 million pages)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Ads are chosen from previous experiment conducted by Yahoo! US.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Each page-ad pairs are judged by human judges on a 1 to 3 scale. 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b="1" lang="en">
                <a:solidFill>
                  <a:srgbClr val="000000"/>
                </a:solidFill>
              </a:rPr>
              <a:t>Relevant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E.g: </a:t>
            </a:r>
            <a:r>
              <a:rPr lang="en">
                <a:solidFill>
                  <a:srgbClr val="FF0000"/>
                </a:solidFill>
              </a:rPr>
              <a:t>page = The National Football League</a:t>
            </a:r>
            <a:r>
              <a:rPr lang="en">
                <a:solidFill>
                  <a:srgbClr val="000000"/>
                </a:solidFill>
              </a:rPr>
              <a:t>;  </a:t>
            </a:r>
            <a:r>
              <a:rPr lang="en">
                <a:solidFill>
                  <a:srgbClr val="0000FF"/>
                </a:solidFill>
              </a:rPr>
              <a:t>ad = tickets for NFL games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b="1" lang="en">
                <a:solidFill>
                  <a:srgbClr val="000000"/>
                </a:solidFill>
              </a:rPr>
              <a:t>Somewhat relevant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E.g: </a:t>
            </a:r>
            <a:r>
              <a:rPr lang="en">
                <a:solidFill>
                  <a:srgbClr val="FF0000"/>
                </a:solidFill>
              </a:rPr>
              <a:t>page = The National Football League ; </a:t>
            </a:r>
            <a:r>
              <a:rPr lang="en">
                <a:solidFill>
                  <a:srgbClr val="0000FF"/>
                </a:solidFill>
              </a:rPr>
              <a:t>ad = NFL branded products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b="1" lang="en">
                <a:solidFill>
                  <a:srgbClr val="000000"/>
                </a:solidFill>
              </a:rPr>
              <a:t>Irrelevant</a:t>
            </a:r>
            <a:br>
              <a:rPr b="1"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E.g: </a:t>
            </a:r>
            <a:r>
              <a:rPr lang="en">
                <a:solidFill>
                  <a:srgbClr val="FF0000"/>
                </a:solidFill>
              </a:rPr>
              <a:t>page = The National Football League ; </a:t>
            </a:r>
            <a:r>
              <a:rPr lang="en">
                <a:solidFill>
                  <a:srgbClr val="0000FF"/>
                </a:solidFill>
              </a:rPr>
              <a:t>ad = the NFL player “John Maytag” triggers washing machine ads on a NFL page.</a:t>
            </a:r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100" y="765975"/>
            <a:ext cx="3207349" cy="2205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Experiment: Results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849" y="850612"/>
            <a:ext cx="3597874" cy="25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4920750" y="3359375"/>
            <a:ext cx="410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/>
              <a:t>Figure 4: Impact of α on precision for different levels of recall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254" name="Shape 254"/>
          <p:cNvSpPr txBox="1"/>
          <p:nvPr/>
        </p:nvSpPr>
        <p:spPr>
          <a:xfrm>
            <a:off x="4780437" y="3645275"/>
            <a:ext cx="4214700" cy="67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P</a:t>
            </a:r>
            <a:r>
              <a:rPr lang="en" sz="1200"/>
              <a:t>recision grows or is flat when 𝝰 is increased, except for the low level of recall (small number of data points)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00" y="866800"/>
            <a:ext cx="3739143" cy="257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478625" y="3359375"/>
            <a:ext cx="377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/>
              <a:t>Figure 3. Precision vs. Recall of syntactic match (α = 0) vs. syntactic-semantic match (α = 0.8)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000"/>
          </a:p>
        </p:txBody>
      </p:sp>
      <p:sp>
        <p:nvSpPr>
          <p:cNvPr id="257" name="Shape 257"/>
          <p:cNvSpPr txBox="1"/>
          <p:nvPr/>
        </p:nvSpPr>
        <p:spPr>
          <a:xfrm>
            <a:off x="378625" y="3836200"/>
            <a:ext cx="4100400" cy="97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→ semantic component provides largest lift in precision</a:t>
            </a:r>
            <a:br>
              <a:rPr lang="en" sz="1200"/>
            </a:br>
            <a:r>
              <a:rPr lang="en" sz="1200"/>
              <a:t>→ when the precision is hight (keyword match is strong), syntactic method is comparable twith semantic-syntactic method</a:t>
            </a:r>
          </a:p>
        </p:txBody>
      </p:sp>
      <p:sp>
        <p:nvSpPr>
          <p:cNvPr id="258" name="Shape 258"/>
          <p:cNvSpPr/>
          <p:nvPr/>
        </p:nvSpPr>
        <p:spPr>
          <a:xfrm>
            <a:off x="3707600" y="392900"/>
            <a:ext cx="2829000" cy="485700"/>
          </a:xfrm>
          <a:prstGeom prst="wedgeEllipseCallout">
            <a:avLst>
              <a:gd fmla="val -60482" name="adj1"/>
              <a:gd fmla="val 5684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900">
                <a:solidFill>
                  <a:srgbClr val="FF0000"/>
                </a:solidFill>
              </a:rPr>
              <a:t>Solid line = syntactic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900">
                <a:solidFill>
                  <a:srgbClr val="FF0000"/>
                </a:solidFill>
              </a:rPr>
              <a:t>Dashed line = semantic-syntactic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275975" y="863550"/>
            <a:ext cx="3724500" cy="1158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Experiment in paper 1 relied on assumption that the pages are static.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Matching of ads can be based on prior analysis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But</a:t>
            </a:r>
            <a:r>
              <a:rPr lang="en"/>
              <a:t>...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325" y="2797400"/>
            <a:ext cx="1738299" cy="195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/>
          <p:nvPr/>
        </p:nvSpPr>
        <p:spPr>
          <a:xfrm>
            <a:off x="4357700" y="2193125"/>
            <a:ext cx="3621900" cy="1585800"/>
          </a:xfrm>
          <a:prstGeom prst="wedgeEllipseCallout">
            <a:avLst>
              <a:gd fmla="val -63358" name="adj1"/>
              <a:gd fmla="val 582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But how about </a:t>
            </a:r>
            <a:r>
              <a:rPr b="1" lang="en">
                <a:solidFill>
                  <a:schemeClr val="dk1"/>
                </a:solidFill>
              </a:rPr>
              <a:t>dynamic pages</a:t>
            </a:r>
            <a:r>
              <a:rPr lang="en">
                <a:solidFill>
                  <a:schemeClr val="dk1"/>
                </a:solidFill>
              </a:rPr>
              <a:t> that cannot be processed ahead of time ??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Background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baseline="30000"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nd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Paper -  JIT Contextual Ads</a:t>
            </a: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0" l="0" r="0" t="18293"/>
          <a:stretch/>
        </p:blipFill>
        <p:spPr>
          <a:xfrm>
            <a:off x="311700" y="1047977"/>
            <a:ext cx="3919024" cy="256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4481375" y="951425"/>
            <a:ext cx="34584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Static page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→ The matching of ads can be based on prior analysis of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entire content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4">
            <a:alphaModFix/>
          </a:blip>
          <a:srcRect b="0" l="0" r="13442" t="0"/>
          <a:stretch/>
        </p:blipFill>
        <p:spPr>
          <a:xfrm>
            <a:off x="4481374" y="1822200"/>
            <a:ext cx="3991074" cy="24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33414">
            <a:off x="3783349" y="1252681"/>
            <a:ext cx="852751" cy="45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772325" y="3838200"/>
            <a:ext cx="34584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Dynamic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page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→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Analyzing the entire body of such pages on the fly entails prohibitive communication and latency costs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047817">
            <a:off x="3939948" y="3860157"/>
            <a:ext cx="852752" cy="45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271975" y="4297500"/>
            <a:ext cx="44220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Dilemma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→ 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low-relevance vs high-latency and high-load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550" y="2178025"/>
            <a:ext cx="4342823" cy="28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2" name="Shape 62"/>
          <p:cNvSpPr txBox="1"/>
          <p:nvPr/>
        </p:nvSpPr>
        <p:spPr>
          <a:xfrm>
            <a:off x="311700" y="951425"/>
            <a:ext cx="50352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Contextual Advertising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➢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Embedding a commercial ads within the content of a web page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➢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Analogue to conventional publishing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</a:p>
        </p:txBody>
      </p:sp>
      <p:sp>
        <p:nvSpPr>
          <p:cNvPr id="63" name="Shape 63"/>
          <p:cNvSpPr txBox="1"/>
          <p:nvPr/>
        </p:nvSpPr>
        <p:spPr>
          <a:xfrm>
            <a:off x="625075" y="3089725"/>
            <a:ext cx="62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7115250" y="3089725"/>
            <a:ext cx="159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Advertisement</a:t>
            </a:r>
          </a:p>
        </p:txBody>
      </p:sp>
      <p:sp>
        <p:nvSpPr>
          <p:cNvPr id="65" name="Shape 65"/>
          <p:cNvSpPr/>
          <p:nvPr/>
        </p:nvSpPr>
        <p:spPr>
          <a:xfrm>
            <a:off x="4233475" y="2178025"/>
            <a:ext cx="2149800" cy="287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" name="Shape 66"/>
          <p:cNvCxnSpPr>
            <a:stCxn id="63" idx="3"/>
          </p:cNvCxnSpPr>
          <p:nvPr/>
        </p:nvCxnSpPr>
        <p:spPr>
          <a:xfrm flipH="1" rot="10800000">
            <a:off x="1252675" y="3214225"/>
            <a:ext cx="843300" cy="7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7" name="Shape 67"/>
          <p:cNvSpPr/>
          <p:nvPr/>
        </p:nvSpPr>
        <p:spPr>
          <a:xfrm>
            <a:off x="2040550" y="2178025"/>
            <a:ext cx="2080200" cy="287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8" name="Shape 68"/>
          <p:cNvCxnSpPr>
            <a:stCxn id="64" idx="1"/>
          </p:cNvCxnSpPr>
          <p:nvPr/>
        </p:nvCxnSpPr>
        <p:spPr>
          <a:xfrm rot="10800000">
            <a:off x="6095250" y="3262225"/>
            <a:ext cx="1020000" cy="2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9" name="Shape 69"/>
          <p:cNvSpPr/>
          <p:nvPr/>
        </p:nvSpPr>
        <p:spPr>
          <a:xfrm>
            <a:off x="5346900" y="1316400"/>
            <a:ext cx="107100" cy="616800"/>
          </a:xfrm>
          <a:prstGeom prst="rightBrace">
            <a:avLst>
              <a:gd fmla="val 8333" name="adj1"/>
              <a:gd fmla="val 5334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5579825" y="1316400"/>
            <a:ext cx="1966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 &amp; ad must be relevant. Why??</a:t>
            </a: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Solutions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09250" y="5822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baseline="30000"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nd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Paper -  JIT Contextual Ads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309250" y="951425"/>
            <a:ext cx="4051200" cy="164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Text Summarization + External Knowledge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Excerpts of page text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that are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representative of the entire page content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Metadata of page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→ URL, Referer URL, Title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872" y="868250"/>
            <a:ext cx="4161327" cy="36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6155400" y="197625"/>
            <a:ext cx="160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Web page URL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163650" y="197625"/>
            <a:ext cx="160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Web page Title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438225" y="4676225"/>
            <a:ext cx="133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URL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Referer</a:t>
            </a:r>
          </a:p>
        </p:txBody>
      </p:sp>
      <p:sp>
        <p:nvSpPr>
          <p:cNvPr id="294" name="Shape 294"/>
          <p:cNvSpPr/>
          <p:nvPr/>
        </p:nvSpPr>
        <p:spPr>
          <a:xfrm>
            <a:off x="4517125" y="855250"/>
            <a:ext cx="1011900" cy="1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5" name="Shape 295"/>
          <p:cNvCxnSpPr>
            <a:stCxn id="294" idx="0"/>
            <a:endCxn id="292" idx="2"/>
          </p:cNvCxnSpPr>
          <p:nvPr/>
        </p:nvCxnSpPr>
        <p:spPr>
          <a:xfrm rot="10800000">
            <a:off x="4966075" y="591250"/>
            <a:ext cx="57000" cy="264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6" name="Shape 296"/>
          <p:cNvSpPr/>
          <p:nvPr/>
        </p:nvSpPr>
        <p:spPr>
          <a:xfrm>
            <a:off x="4966075" y="1023850"/>
            <a:ext cx="1011900" cy="1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7" name="Shape 297"/>
          <p:cNvCxnSpPr>
            <a:stCxn id="296" idx="3"/>
            <a:endCxn id="291" idx="2"/>
          </p:cNvCxnSpPr>
          <p:nvPr/>
        </p:nvCxnSpPr>
        <p:spPr>
          <a:xfrm flipH="1" rot="10800000">
            <a:off x="5977975" y="591250"/>
            <a:ext cx="979800" cy="51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8" name="Shape 298"/>
          <p:cNvSpPr/>
          <p:nvPr/>
        </p:nvSpPr>
        <p:spPr>
          <a:xfrm>
            <a:off x="5625325" y="4280400"/>
            <a:ext cx="1228800" cy="1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9" name="Shape 299"/>
          <p:cNvCxnSpPr>
            <a:stCxn id="298" idx="1"/>
          </p:cNvCxnSpPr>
          <p:nvPr/>
        </p:nvCxnSpPr>
        <p:spPr>
          <a:xfrm flipH="1">
            <a:off x="5283325" y="4364700"/>
            <a:ext cx="342000" cy="435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0" name="Shape 300"/>
          <p:cNvSpPr txBox="1"/>
          <p:nvPr/>
        </p:nvSpPr>
        <p:spPr>
          <a:xfrm>
            <a:off x="316450" y="2956525"/>
            <a:ext cx="4036800" cy="143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Balances the two conflicting requirements → dilemma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Analyzing as much page content as possible for better ad match, vs.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Analyzing as little as possible to save transmission and analysis time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Text Summarization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baseline="30000"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nd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Paper -  JIT Contextual Ads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311700" y="1035825"/>
            <a:ext cx="3964500" cy="18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Techniques: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Extractive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→ by taking carefully selected terms and phrases that are already present in the document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Non-Extractive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→ analyzes the entire document as a whole and rewrites its content in a more concise way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311700" y="2999425"/>
            <a:ext cx="39645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Extractive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approach is </a:t>
            </a:r>
            <a:r>
              <a:rPr lang="en" u="sng">
                <a:latin typeface="Merriweather"/>
                <a:ea typeface="Merriweather"/>
                <a:cs typeface="Merriweather"/>
                <a:sym typeface="Merriweather"/>
              </a:rPr>
              <a:t>adopted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, since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non-extractive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approach is very expensive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794450" y="880825"/>
            <a:ext cx="3678000" cy="378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 components </a:t>
            </a:r>
            <a:r>
              <a:rPr lang="en" sz="1600" u="sng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candidates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in constructing summaries: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Merriweather"/>
              <a:buAutoNum type="arabicPeriod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Title </a:t>
            </a: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(T)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Merriweather"/>
              <a:buAutoNum type="arabicPeriod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Meta keywords and description </a:t>
            </a: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(M)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Merriweather"/>
              <a:buAutoNum type="arabicPeriod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Headings </a:t>
            </a: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(H)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: the contents of &lt;h1&gt; and &lt;h2&gt; HTML tags, as well as captions of tables and figures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Merriweather"/>
              <a:buAutoNum type="arabicPeriod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Tokenized URL of the page </a:t>
            </a: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(U)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Merriweather"/>
              <a:buAutoNum type="arabicPeriod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Tokenized referrer URL </a:t>
            </a: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(R)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Merriweather"/>
              <a:buAutoNum type="arabicPeriod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First N bytes of the page text (e.g., N = 500) (</a:t>
            </a: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P&lt;N&gt;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, e.g., P500)</a:t>
            </a:r>
            <a:br>
              <a:rPr lang="en" sz="13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→ determined based on experiment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Merriweather"/>
              <a:buAutoNum type="arabicPeriod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Anchor text of all outgoing links on the page </a:t>
            </a: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(A)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Merriweather"/>
              <a:buAutoNum type="arabicPeriod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Full text of the page </a:t>
            </a:r>
            <a:r>
              <a:rPr lang="en" sz="1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(F)</a:t>
            </a:r>
          </a:p>
        </p:txBody>
      </p:sp>
      <p:sp>
        <p:nvSpPr>
          <p:cNvPr id="311" name="Shape 311"/>
          <p:cNvSpPr/>
          <p:nvPr/>
        </p:nvSpPr>
        <p:spPr>
          <a:xfrm>
            <a:off x="3960850" y="1483575"/>
            <a:ext cx="678900" cy="11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External Knowledges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baseline="30000"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nd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Paper -  JIT Contextual Ads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311700" y="1035825"/>
            <a:ext cx="5843700" cy="1798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Techniques: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Tokenize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the page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URL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into individual words.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Premise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: Page URLs often contain meaningful words that are relevant to the page content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Analyze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the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Referrer URL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→ the URL from where the user arrived to the current page.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Premise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: Referer URL might contain relevant words that to some extent capture the user intent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311700" y="3567500"/>
            <a:ext cx="5843700" cy="8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Combine the text summary with the external knowledges</a:t>
            </a:r>
          </a:p>
          <a:p>
            <a:pPr indent="-228600" lvl="0" marL="457200">
              <a:spcBef>
                <a:spcPts val="0"/>
              </a:spcBef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Then, do the classification using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Rocchio’s Classifier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(similar with paper 1)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Evaluation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baseline="30000"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nd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Paper -  JIT Contextual Ads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311700" y="951425"/>
            <a:ext cx="345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: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00" y="1345025"/>
            <a:ext cx="379095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41500" y="3296125"/>
            <a:ext cx="3790800" cy="17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Evaluation Method :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Using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Human Judgements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Data test :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12,000 page-ad pairs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Each pair judged by three or more human judges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Scale :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1 - Relevant, 2 - Somewhat Relevant, 3 - Irrelevant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4610225" y="1345025"/>
            <a:ext cx="4098000" cy="2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Evaluation Algorithm :</a:t>
            </a:r>
            <a:b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5 Different Combination of page’s parts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Full text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(F)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Full-text + page URL + referrer URL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(F-U-R)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Page title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(T)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Page URL, referrer URLs, title, meta data, and headings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(U-R-T-M-H)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Title-Meta-Headings summary with anchor text and the first 500 bytes of the page text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(T-M-A-H-P500)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Evaluation: Result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U-R-T-M-H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method (</a:t>
            </a:r>
            <a:r>
              <a:rPr i="1" lang="en" sz="1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Page URL, referrer URLs, title, meta data, and headings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) appears to be the most cost-effective option. </a:t>
            </a:r>
            <a:b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It achieves high relevance scores by analyzing only a few short page excerpts</a:t>
            </a:r>
            <a:b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</a:pP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Experimental findings confirm that: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</a:pP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using only a</a:t>
            </a:r>
            <a:r>
              <a:rPr b="1" lang="en" sz="1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small portion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of the page text can </a:t>
            </a:r>
            <a:r>
              <a:rPr b="1" lang="en" sz="1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yield highly relevant ads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he </a:t>
            </a:r>
            <a:r>
              <a:rPr b="1" lang="en" sz="1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quality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of summary-based ad matching is </a:t>
            </a:r>
            <a:r>
              <a:rPr b="1" lang="en" sz="1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competitive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with that of using the full page. 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or Dataset 1, using only </a:t>
            </a:r>
            <a:r>
              <a:rPr b="1" lang="en" sz="1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5%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of the page text can still yield </a:t>
            </a:r>
            <a:r>
              <a:rPr b="1" lang="en" sz="1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97%–99%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of the full-text-based relevance (</a:t>
            </a:r>
            <a:r>
              <a:rPr b="1" lang="en" sz="14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94%–99%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for Dataset 2). </a:t>
            </a:r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9" name="Shape 339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baseline="30000"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nd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Paper -  JIT Contextual Ads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5" name="Shape 345"/>
          <p:cNvSpPr txBox="1"/>
          <p:nvPr>
            <p:ph type="title"/>
          </p:nvPr>
        </p:nvSpPr>
        <p:spPr>
          <a:xfrm>
            <a:off x="311700" y="20927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311700" y="951425"/>
            <a:ext cx="69639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Based on Paper 1 and Paper 2: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Merriweather"/>
              <a:buChar char="●"/>
            </a:pP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Relevance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is the main success factors for contextual ads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Syntactic-semantic approach </a:t>
            </a: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increased the matched precision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of page-ad pairs.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Merriweather"/>
              <a:buChar char="●"/>
            </a:pP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Text summarization techniques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can be used to build short page summaries that can be used as </a:t>
            </a: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a good proxy for the entire page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Empirical evaluation proves that matching ads on the basis of such summaries</a:t>
            </a: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 does not sacrifice relevance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, and is </a:t>
            </a: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competitive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with matching based on the </a:t>
            </a: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entire page content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Why relevance is important?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311700" y="1008325"/>
            <a:ext cx="64839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increase the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probability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of user clicks → increasing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revenue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Improve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user’s experience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75" y="1817725"/>
            <a:ext cx="7705176" cy="278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How to match pages and ads?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11700" y="1096150"/>
            <a:ext cx="548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Syntactic approach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(co-occurrence of the same words)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99" y="1627549"/>
            <a:ext cx="2367425" cy="204167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074" y="1184949"/>
            <a:ext cx="1966698" cy="291814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9" name="Shape 89"/>
          <p:cNvSpPr txBox="1"/>
          <p:nvPr/>
        </p:nvSpPr>
        <p:spPr>
          <a:xfrm>
            <a:off x="1037075" y="3669225"/>
            <a:ext cx="1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ads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550175" y="4110000"/>
            <a:ext cx="14205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</a:t>
            </a:r>
          </a:p>
        </p:txBody>
      </p:sp>
      <p:cxnSp>
        <p:nvCxnSpPr>
          <p:cNvPr id="91" name="Shape 91"/>
          <p:cNvCxnSpPr/>
          <p:nvPr/>
        </p:nvCxnSpPr>
        <p:spPr>
          <a:xfrm>
            <a:off x="2810724" y="2648386"/>
            <a:ext cx="11151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" name="Shape 92"/>
          <p:cNvSpPr txBox="1"/>
          <p:nvPr/>
        </p:nvSpPr>
        <p:spPr>
          <a:xfrm>
            <a:off x="4009825" y="2444575"/>
            <a:ext cx="1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match?</a:t>
            </a:r>
          </a:p>
        </p:txBody>
      </p:sp>
      <p:cxnSp>
        <p:nvCxnSpPr>
          <p:cNvPr id="93" name="Shape 93"/>
          <p:cNvCxnSpPr>
            <a:stCxn id="88" idx="1"/>
            <a:endCxn id="92" idx="3"/>
          </p:cNvCxnSpPr>
          <p:nvPr/>
        </p:nvCxnSpPr>
        <p:spPr>
          <a:xfrm rot="10800000">
            <a:off x="5051274" y="2641324"/>
            <a:ext cx="12258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" name="Shape 94"/>
          <p:cNvSpPr txBox="1"/>
          <p:nvPr/>
        </p:nvSpPr>
        <p:spPr>
          <a:xfrm>
            <a:off x="2865625" y="2286250"/>
            <a:ext cx="1089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Bid phrases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119450" y="2286250"/>
            <a:ext cx="1089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P</a:t>
            </a: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hrases</a:t>
            </a:r>
          </a:p>
        </p:txBody>
      </p:sp>
      <p:cxnSp>
        <p:nvCxnSpPr>
          <p:cNvPr id="96" name="Shape 96"/>
          <p:cNvCxnSpPr>
            <a:stCxn id="92" idx="2"/>
            <a:endCxn id="97" idx="0"/>
          </p:cNvCxnSpPr>
          <p:nvPr/>
        </p:nvCxnSpPr>
        <p:spPr>
          <a:xfrm>
            <a:off x="4530475" y="2838175"/>
            <a:ext cx="13500" cy="5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" name="Shape 98"/>
          <p:cNvSpPr txBox="1"/>
          <p:nvPr/>
        </p:nvSpPr>
        <p:spPr>
          <a:xfrm>
            <a:off x="2872300" y="3793000"/>
            <a:ext cx="3343200" cy="122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Polysemy leads to i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rrelevant ads: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“Chevy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Tahoe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Truck” vs “Lake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Tahoe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Vacation”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“John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Maytag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” vs 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“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Maytag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dishwasher”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4023250" y="3365537"/>
            <a:ext cx="104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relevant?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276425">
            <a:off x="2084899" y="4477507"/>
            <a:ext cx="852752" cy="45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916750" y="4449975"/>
            <a:ext cx="1420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Match but not relevant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Can we do any better?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937975" y="1252075"/>
            <a:ext cx="15552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Syntactic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4282700" y="1252075"/>
            <a:ext cx="15552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Semantic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613587" y="1170925"/>
            <a:ext cx="5487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+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4282725" y="1686200"/>
            <a:ext cx="4189800" cy="15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Create hierarchical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taxonomy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classes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Classifies page and ads into the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taxonomy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classes</a:t>
            </a:r>
          </a:p>
          <a:p>
            <a:pPr indent="-228600" lvl="1" marL="914400" rtl="0">
              <a:spcBef>
                <a:spcPts val="0"/>
              </a:spcBef>
              <a:buFont typeface="Merriweather"/>
              <a:buChar char="○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Use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similarity measure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(cosine) to do the match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Semantic-Syntactic Matching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2052250" y="4054525"/>
            <a:ext cx="3671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Favor ads that are topically related to the page</a:t>
            </a:r>
          </a:p>
        </p:txBody>
      </p:sp>
      <p:sp>
        <p:nvSpPr>
          <p:cNvPr id="112" name="Shape 112"/>
          <p:cNvSpPr/>
          <p:nvPr/>
        </p:nvSpPr>
        <p:spPr>
          <a:xfrm>
            <a:off x="3564725" y="3271850"/>
            <a:ext cx="1200300" cy="77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328625" y="1314450"/>
            <a:ext cx="1555200" cy="900126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YES!!!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185750" y="2484850"/>
            <a:ext cx="2743200" cy="162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Syntactic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refers to </a:t>
            </a: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grammatical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structure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Semantics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refers to the </a:t>
            </a: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meaning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of the vocabulary symbols arranged with that structure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Taxonomy Choice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675" y="1422675"/>
            <a:ext cx="2975299" cy="264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00" y="2382825"/>
            <a:ext cx="3658478" cy="23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4426200" y="806868"/>
            <a:ext cx="34851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The semantic match of the 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pages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and the 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ads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is performed</a:t>
            </a:r>
            <a:br>
              <a:rPr lang="en" sz="16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by classifying </a:t>
            </a: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both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into a common hierarchical taxonomy.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</a:p>
        </p:txBody>
      </p:sp>
      <p:sp>
        <p:nvSpPr>
          <p:cNvPr id="124" name="Shape 124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58437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Taxonomy Statistics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69799"/>
            <a:ext cx="2765075" cy="191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975" y="1781549"/>
            <a:ext cx="2728049" cy="18852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7233" y="2290025"/>
            <a:ext cx="2799766" cy="1914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4" name="Shape 134"/>
          <p:cNvSpPr txBox="1"/>
          <p:nvPr/>
        </p:nvSpPr>
        <p:spPr>
          <a:xfrm>
            <a:off x="4444850" y="378000"/>
            <a:ext cx="44220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This research use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taxonomy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built by </a:t>
            </a: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Yahoo! US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The taxonomy is represented as a group of nodes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Each node represents a topic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●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Each node contains ± 100 queries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311700" y="3084775"/>
            <a:ext cx="272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Categories per level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207900" y="3666750"/>
            <a:ext cx="272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Fanout for non-leaf nodes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6067225" y="4205000"/>
            <a:ext cx="279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Queries per node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47595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Generate training data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Classification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12952" l="0" r="0" t="0"/>
          <a:stretch/>
        </p:blipFill>
        <p:spPr>
          <a:xfrm>
            <a:off x="718775" y="1457350"/>
            <a:ext cx="4647448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309250" y="1063750"/>
            <a:ext cx="272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For pages : 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5769875" y="1063750"/>
            <a:ext cx="29370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For ads :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For each node in the taxonomy:</a:t>
            </a:r>
          </a:p>
          <a:p>
            <a:pPr indent="-228600" lvl="0" marL="457200" rtl="0">
              <a:spcBef>
                <a:spcPts val="0"/>
              </a:spcBef>
              <a:buFont typeface="Merriweather"/>
              <a:buChar char="-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Select ads whose bid phrase match the topic in the node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4759500" cy="5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Classification Method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09250" y="243975"/>
            <a:ext cx="367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Classification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730950" y="1140675"/>
            <a:ext cx="19674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Hierarchical VSM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(one against all)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696725" y="1312800"/>
            <a:ext cx="1967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Log Regression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6505050" y="1092050"/>
            <a:ext cx="1967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Rocchio’s Nearest Neighbor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24477" l="0" r="46114" t="0"/>
          <a:stretch/>
        </p:blipFill>
        <p:spPr>
          <a:xfrm>
            <a:off x="623775" y="1842950"/>
            <a:ext cx="2181750" cy="19856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 b="8777" l="5666" r="4816" t="11132"/>
          <a:stretch/>
        </p:blipFill>
        <p:spPr>
          <a:xfrm>
            <a:off x="3439712" y="1842950"/>
            <a:ext cx="2481424" cy="222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362" y="4135550"/>
            <a:ext cx="23907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6649" y="4522225"/>
            <a:ext cx="19907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8925" y="1842950"/>
            <a:ext cx="2296125" cy="246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